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0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8.jpg" ContentType="image/jpeg"/>
  <Override PartName="/ppt/media/image19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70" r:id="rId9"/>
    <p:sldId id="273" r:id="rId10"/>
    <p:sldId id="274" r:id="rId11"/>
    <p:sldId id="275" r:id="rId12"/>
    <p:sldId id="288" r:id="rId13"/>
    <p:sldId id="276" r:id="rId14"/>
    <p:sldId id="277" r:id="rId15"/>
    <p:sldId id="286" r:id="rId16"/>
    <p:sldId id="278" r:id="rId17"/>
    <p:sldId id="287" r:id="rId18"/>
    <p:sldId id="279" r:id="rId19"/>
    <p:sldId id="281" r:id="rId20"/>
    <p:sldId id="282" r:id="rId21"/>
    <p:sldId id="283" r:id="rId22"/>
    <p:sldId id="284" r:id="rId23"/>
    <p:sldId id="285" r:id="rId24"/>
    <p:sldId id="280" r:id="rId25"/>
    <p:sldId id="272" r:id="rId26"/>
  </p:sldIdLst>
  <p:sldSz cx="18288000" cy="10287000"/>
  <p:notesSz cx="6858000" cy="9144000"/>
  <p:embeddedFontLst>
    <p:embeddedFont>
      <p:font typeface="Arial" panose="020B0604020202020204" pitchFamily="3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Libre Baskerville" panose="02000000000000000000" pitchFamily="2" charset="0"/>
      <p:regular r:id="rId34"/>
      <p:bold r:id="rId35"/>
      <p:italic r:id="rId36"/>
    </p:embeddedFont>
    <p:embeddedFont>
      <p:font typeface="Nunito Sans" pitchFamily="2" charset="77"/>
      <p:regular r:id="rId37"/>
      <p:bold r:id="rId38"/>
      <p:italic r:id="rId39"/>
      <p:boldItalic r:id="rId40"/>
    </p:embeddedFont>
    <p:embeddedFont>
      <p:font typeface="Nunito Sans Heavy" pitchFamily="2" charset="77"/>
      <p:regular r:id="rId41"/>
      <p:bold r:id="rId42"/>
    </p:embeddedFont>
    <p:embeddedFont>
      <p:font typeface="Nunito Sans Semi-Bold" pitchFamily="2" charset="77"/>
      <p:regular r:id="rId43"/>
      <p:bold r:id="rId44"/>
    </p:embeddedFont>
    <p:embeddedFont>
      <p:font typeface="Yeseva One" pitchFamily="2" charset="77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8" autoAdjust="0"/>
    <p:restoredTop sz="94186" autoAdjust="0"/>
  </p:normalViewPr>
  <p:slideViewPr>
    <p:cSldViewPr>
      <p:cViewPr>
        <p:scale>
          <a:sx n="89" d="100"/>
          <a:sy n="89" d="100"/>
        </p:scale>
        <p:origin x="1016" y="6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54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60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494967"/>
            <a:ext cx="15529053" cy="7243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2765190"/>
            <a:ext cx="14741231" cy="676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Diffusion Model?: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2020 by Ho et al., these models 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Forward Process: Gradually adds Gaussian noise to the data.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Reverse Process: 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Reverse the noise addition to reconstruct the original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Diffusion models are used in image generation, audio synthesis, and medical imaging.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85" y="4979546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69966" y="3013558"/>
            <a:ext cx="14851234" cy="708294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50966" y="3308510"/>
            <a:ext cx="1280160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Definition: Generative Adversarial Networks (GANs) consist of two networks—a generator and a discriminator.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Architecture: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Generator: Generates synthetic data to mimic real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Discriminator: Distinguishes between real and generated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Process: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Adversarial Training: The generator tries to deceive the discriminator, while the discriminator tries to accurately classify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Applications: Image generation, video synthesis, and style transfer.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39645" y="337664"/>
            <a:ext cx="14641218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69966" y="3013558"/>
            <a:ext cx="14851234" cy="708294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50966" y="3308510"/>
            <a:ext cx="1280160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Minimax Game: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• GANs consist of a generator (G) and a discriminator (D).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• The objective function is a minimax game where: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	• G tries to generate realistic data that can deceive D.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	• D tries to distinguish real data from generated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•The goal is to find the balance where D can no longer tell apart real data from G’s generated data.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4E11D-F750-804E-8C98-3F1952D51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6623202"/>
            <a:ext cx="9448879" cy="827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71590-8026-364F-9492-E97F1BAFE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94" y="7511407"/>
            <a:ext cx="6926434" cy="827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9BFBD5-CAC5-E34D-B0CF-66681D432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147" y="7450841"/>
            <a:ext cx="6763648" cy="82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631370" y="2967589"/>
            <a:ext cx="10951029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Blue line: noise and error, which decreases over time.</a:t>
                </a:r>
              </a:p>
              <a:p>
                <a:pPr>
                  <a:lnSpc>
                    <a:spcPts val="4435"/>
                  </a:lnSpc>
                </a:pPr>
                <a:endParaRPr lang="en-IE" sz="3000" b="1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  <a:blipFill>
                <a:blip r:embed="rId3"/>
                <a:stretch>
                  <a:fillRect l="-2177" t="-521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631370" y="2967589"/>
            <a:ext cx="10951029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Blue line: noise and error, which decreases over time.</a:t>
                </a:r>
              </a:p>
              <a:p>
                <a:pPr>
                  <a:lnSpc>
                    <a:spcPts val="4435"/>
                  </a:lnSpc>
                </a:pPr>
                <a:endParaRPr lang="en-IE" sz="3000" b="1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  <a:blipFill>
                <a:blip r:embed="rId3"/>
                <a:stretch>
                  <a:fillRect l="-2177" t="-521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3078441"/>
            <a:ext cx="8763000" cy="70104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10923"/>
            <a:ext cx="830580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Well-Documented: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Flexibility: Can be adapted to various image generation tasks, providing a solid baseline for comparison with more complex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311B2-3AF4-4047-A3BA-5B35E1106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77" y="1804892"/>
            <a:ext cx="14248454" cy="801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4020800" cy="11259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Evaluate how different data augmentation techniques impact the quality of GAN-generated images.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30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30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Findings: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Initial Results: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Data augmentation introduced noise, causing optimization challenges and reduced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After Adjustments: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Removing certain techniques (e.g., flipping, rotation) led to improved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Augmentation can help when applied carefully but can hinder training if overused.</a:t>
            </a:r>
          </a:p>
          <a:p>
            <a:pPr>
              <a:lnSpc>
                <a:spcPts val="4435"/>
              </a:lnSpc>
            </a:pPr>
            <a:br>
              <a:rPr lang="en-IE" sz="3000" dirty="0">
                <a:solidFill>
                  <a:srgbClr val="000000"/>
                </a:solidFill>
                <a:latin typeface="Nunito Sans"/>
              </a:rPr>
            </a:b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705600" y="371390"/>
            <a:ext cx="115824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Applying New Dataset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848600" y="242837"/>
            <a:ext cx="102624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Background of GAN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685800" y="2857500"/>
            <a:ext cx="8839200" cy="70865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000" y="3032406"/>
            <a:ext cx="830580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Introduced by Ian Goodfellow in 2014.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consist of two networks: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Generator: Produces fake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Discriminator: Differentiates between real and fake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have made significant advancements in: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Materials science.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Medical imaging (e.g., improving lesion classification).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•Computer vision (e.g., style transfer, image generation).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9BAB5-8A72-F941-9049-0E65373BD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4076700"/>
            <a:ext cx="8172215" cy="4533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420600" y="258763"/>
            <a:ext cx="5867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0D26D-2AB5-674A-869A-28176CC604CC}"/>
              </a:ext>
            </a:extLst>
          </p:cNvPr>
          <p:cNvSpPr/>
          <p:nvPr/>
        </p:nvSpPr>
        <p:spPr>
          <a:xfrm>
            <a:off x="411935" y="3695700"/>
            <a:ext cx="7817666" cy="4800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739367" y="3946179"/>
            <a:ext cx="7261633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Mode Collapse: The generator produces a limited variety of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Instability: Difficulty in maintaining balance between generator and discriminator.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High Computational Resources: GANs require extensive hardware for effective training.</a:t>
            </a:r>
          </a:p>
          <a:p>
            <a:pPr>
              <a:lnSpc>
                <a:spcPts val="4435"/>
              </a:lnSpc>
            </a:pPr>
            <a:endParaRPr lang="en-US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B2AF755-CA75-8544-B592-5EBE33FACE77}"/>
              </a:ext>
            </a:extLst>
          </p:cNvPr>
          <p:cNvSpPr/>
          <p:nvPr/>
        </p:nvSpPr>
        <p:spPr>
          <a:xfrm>
            <a:off x="10023765" y="3695700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1A0757B-2EF7-9746-BFD4-19D1F671C63E}"/>
              </a:ext>
            </a:extLst>
          </p:cNvPr>
          <p:cNvSpPr txBox="1"/>
          <p:nvPr/>
        </p:nvSpPr>
        <p:spPr>
          <a:xfrm>
            <a:off x="10374175" y="3980574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21000" y="605875"/>
            <a:ext cx="2583334" cy="123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75"/>
              </a:lnSpc>
            </a:pPr>
            <a:r>
              <a:rPr lang="en-US" sz="7125" dirty="0">
                <a:solidFill>
                  <a:srgbClr val="65A4CD"/>
                </a:solidFill>
                <a:latin typeface="Nunito Sans Heavy"/>
              </a:rPr>
              <a:t>Goal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F7EF239-BCEE-F443-877F-F35A8A45DA66}"/>
              </a:ext>
            </a:extLst>
          </p:cNvPr>
          <p:cNvSpPr/>
          <p:nvPr/>
        </p:nvSpPr>
        <p:spPr>
          <a:xfrm>
            <a:off x="1089411" y="3938074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439821" y="4222948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2986639"/>
            <a:ext cx="9753601" cy="65347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606095" y="3304465"/>
            <a:ext cx="9290506" cy="580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NCE?: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2010 by Gutmann and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Hyvärinen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is a statistical method that simplifies learning by contrasting real data with noise.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Two data inputs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Real data and noise samples.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model classifies between real and noisy data using binary classification.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density estimation and language modelling, laying the groundwork for image and text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4671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185988"/>
            <a:ext cx="15022219" cy="76126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87360" y="2496607"/>
            <a:ext cx="14801850" cy="7301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VAE?: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Introduced in 2013 by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Kingma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and Welling, 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Encoder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Compresses the input data into a smaller form (latent space).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Decoder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Rebuilds the data from the compressed form.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VAEs are used for image generation, data compression, and anomaly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178" y="4776487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3365</TotalTime>
  <Words>1423</Words>
  <Application>Microsoft Macintosh PowerPoint</Application>
  <PresentationFormat>Custom</PresentationFormat>
  <Paragraphs>222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Nunito Sans Heavy</vt:lpstr>
      <vt:lpstr>Nunito Sans</vt:lpstr>
      <vt:lpstr>Libre Baskerville</vt:lpstr>
      <vt:lpstr>Yeseva One</vt:lpstr>
      <vt:lpstr>Cambria Math</vt:lpstr>
      <vt:lpstr>Calibri</vt:lpstr>
      <vt:lpstr>Nunito Sans Semi-Bold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257</cp:revision>
  <dcterms:created xsi:type="dcterms:W3CDTF">2006-08-16T00:00:00Z</dcterms:created>
  <dcterms:modified xsi:type="dcterms:W3CDTF">2024-09-13T19:04:24Z</dcterms:modified>
  <dc:identifier>DAF_p7YEKQg</dc:identifier>
</cp:coreProperties>
</file>